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75" r:id="rId4"/>
    <p:sldId id="277" r:id="rId5"/>
    <p:sldId id="278" r:id="rId6"/>
    <p:sldId id="260" r:id="rId7"/>
    <p:sldId id="258" r:id="rId8"/>
    <p:sldId id="261" r:id="rId9"/>
    <p:sldId id="262" r:id="rId10"/>
    <p:sldId id="263" r:id="rId11"/>
    <p:sldId id="264" r:id="rId12"/>
    <p:sldId id="265" r:id="rId13"/>
    <p:sldId id="269" r:id="rId14"/>
    <p:sldId id="270" r:id="rId15"/>
    <p:sldId id="267" r:id="rId16"/>
    <p:sldId id="266" r:id="rId17"/>
    <p:sldId id="268" r:id="rId18"/>
    <p:sldId id="271" r:id="rId19"/>
    <p:sldId id="272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14"/>
    <p:restoredTop sz="83675"/>
  </p:normalViewPr>
  <p:slideViewPr>
    <p:cSldViewPr snapToGrid="0" snapToObjects="1">
      <p:cViewPr>
        <p:scale>
          <a:sx n="51" d="100"/>
          <a:sy n="51" d="100"/>
        </p:scale>
        <p:origin x="52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-hospital is really scary, nurses and doctors coming in and out</a:t>
            </a:r>
          </a:p>
          <a:p>
            <a:r>
              <a:rPr lang="en-US">
                <a:cs typeface="Calibri"/>
              </a:rPr>
              <a:t>-stressful for stroke patients</a:t>
            </a:r>
          </a:p>
          <a:p>
            <a:r>
              <a:rPr lang="en-US">
                <a:cs typeface="Calibri"/>
              </a:rPr>
              <a:t>- stroke occurs when blood flow to certain part of brain is cut off</a:t>
            </a:r>
          </a:p>
          <a:p>
            <a:r>
              <a:rPr lang="en-US">
                <a:cs typeface="Calibri"/>
              </a:rPr>
              <a:t>- every hospital room is equipped with patient-to-nurse call bell system that alleviates stress </a:t>
            </a:r>
          </a:p>
          <a:p>
            <a:r>
              <a:rPr lang="en-US">
                <a:cs typeface="Calibri"/>
              </a:rPr>
              <a:t>- unfortunately, stroke patients with these disabilities have trouble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8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First call bell- incorporated into TV remote- red button alerts nurse</a:t>
            </a:r>
          </a:p>
          <a:p>
            <a:r>
              <a:rPr lang="en-US">
                <a:cs typeface="Calibri"/>
              </a:rPr>
              <a:t>Mainly for patients with intact cognittive and motor skills- however, it can be hard to differentiate for blind patients</a:t>
            </a:r>
          </a:p>
          <a:p>
            <a:r>
              <a:rPr lang="en-US">
                <a:cs typeface="Calibri"/>
              </a:rPr>
              <a:t>They already have some adapted call bells in place for ppl with limited hand mobility 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Second is single-push call bell which is easier to grip and use. Only problem is no place to keep it</a:t>
            </a:r>
          </a:p>
          <a:p>
            <a:r>
              <a:rPr lang="en-US">
                <a:cs typeface="Calibri"/>
              </a:rPr>
              <a:t>Third is for people with least dexterity. </a:t>
            </a:r>
            <a:r>
              <a:rPr lang="en-US"/>
              <a:t>. Patients can push this button with their palm with very little force. For that reason, it tends to be extremely sensitive.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73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call bell that is activated when patients rest their hand on it for 5 seconds. It is clearly labeled, and will be labeled with brail for visually impaired patients.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Medicall is a wireless, sensor based </a:t>
            </a:r>
            <a:r>
              <a:rPr lang="en-US" b="0" i="0" u="none" strike="noStrike" kern="1200">
                <a:effectLst/>
              </a:rPr>
              <a:t>call bell </a:t>
            </a:r>
            <a:r>
              <a:rPr lang="en-US"/>
              <a:t>that is activated when patients rest their </a:t>
            </a:r>
            <a:r>
              <a:rPr lang="en-US" b="0" i="0" u="none" strike="noStrike" kern="1200">
                <a:effectLst/>
              </a:rPr>
              <a:t>hand </a:t>
            </a:r>
            <a:r>
              <a:rPr lang="en-US"/>
              <a:t>on it </a:t>
            </a:r>
            <a:r>
              <a:rPr lang="en-US" b="0" i="0" u="none" strike="noStrike" kern="1200">
                <a:effectLst/>
              </a:rPr>
              <a:t>for 5 seconds</a:t>
            </a:r>
            <a:r>
              <a:rPr lang="en-US"/>
              <a:t>. It is clearly labeled with the word NURSE and a pitture,</a:t>
            </a:r>
            <a:r>
              <a:rPr lang="en-US" b="0" i="0" u="none" strike="noStrike" kern="1200">
                <a:effectLst/>
              </a:rPr>
              <a:t> and </a:t>
            </a:r>
            <a:r>
              <a:rPr lang="en-US"/>
              <a:t>will </a:t>
            </a:r>
            <a:r>
              <a:rPr lang="en-US" b="0" i="0" u="none" strike="noStrike" kern="1200">
                <a:effectLst/>
              </a:rPr>
              <a:t>be </a:t>
            </a:r>
            <a:r>
              <a:rPr lang="en-US"/>
              <a:t>labeled </a:t>
            </a:r>
            <a:r>
              <a:rPr lang="en-US" b="0" i="0" u="none" strike="noStrike" kern="1200">
                <a:effectLst/>
              </a:rPr>
              <a:t>with </a:t>
            </a:r>
            <a:r>
              <a:rPr lang="en-US"/>
              <a:t>brail for visually impaired patients</a:t>
            </a:r>
            <a:r>
              <a:rPr lang="en-US" b="0" i="0" u="none" strike="noStrike" kern="1200">
                <a:effectLst/>
              </a:rPr>
              <a:t>.</a:t>
            </a:r>
            <a:r>
              <a:rPr lang="en-US"/>
              <a:t> 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3DD314-E7B1-D941-A442-01FC5F88D2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66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0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3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79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5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559AE206-7EBA-4D33-8BC9-9D8158553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6437D937-A7F1-4011-92B4-328E5BE1B1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="" xmlns:a16="http://schemas.microsoft.com/office/drawing/2014/main" id="{B672F332-AF08-46C6-94F0-77684310D7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34244EF8-D73A-40E1-BE73-D46E6B4B04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AB84D7E8-4ECB-42D7-ADBF-01689B0F24A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9E8E38ED-369A-44C2-B635-0BED0E48A6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</a:t>
            </a:r>
            <a:r>
              <a:rPr lang="en-US" dirty="0" smtClean="0"/>
              <a:t>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hospital currently..</a:t>
            </a:r>
          </a:p>
          <a:p>
            <a:pPr marL="0" indent="0" algn="r">
              <a:buNone/>
            </a:pPr>
            <a:r>
              <a:rPr lang="en-US" b="1" i="1" dirty="0" smtClean="0"/>
              <a:t>“[uses] </a:t>
            </a:r>
            <a:r>
              <a:rPr lang="en-US" b="1" i="1" dirty="0"/>
              <a:t>analytics tools and other third party </a:t>
            </a:r>
            <a:r>
              <a:rPr lang="en-US" b="1" i="1" dirty="0" smtClean="0"/>
              <a:t>technologies </a:t>
            </a:r>
            <a:r>
              <a:rPr lang="is-IS" b="1" i="1" dirty="0" smtClean="0"/>
              <a:t>…</a:t>
            </a:r>
            <a:r>
              <a:rPr lang="en-US" b="1" i="1" dirty="0" smtClean="0"/>
              <a:t> </a:t>
            </a:r>
            <a:r>
              <a:rPr lang="en-US" b="1" i="1" dirty="0"/>
              <a:t>to collect non-individual information in the form of various usage and user metrics when the user employs these services</a:t>
            </a:r>
            <a:r>
              <a:rPr lang="en-US" b="1" i="1" dirty="0" smtClean="0"/>
              <a:t>.”</a:t>
            </a:r>
          </a:p>
          <a:p>
            <a:pPr algn="r">
              <a:buFontTx/>
              <a:buChar char="-"/>
            </a:pPr>
            <a:r>
              <a:rPr lang="en-US" sz="2000" dirty="0" smtClean="0"/>
              <a:t>Duke Health Notice of Privacy Practices</a:t>
            </a:r>
          </a:p>
          <a:p>
            <a:pPr algn="r">
              <a:buFontTx/>
              <a:buChar char="-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 smtClean="0"/>
              <a:t>Our device does not generate </a:t>
            </a:r>
            <a:r>
              <a:rPr lang="en-US" i="1" dirty="0" smtClean="0"/>
              <a:t>protected health information </a:t>
            </a:r>
            <a:r>
              <a:rPr lang="en-US" dirty="0" smtClean="0"/>
              <a:t>as defined in HIPAA Part 164 Security and Privacy Subpart 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Objectives: Bluetooth 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Encryption</a:t>
            </a:r>
          </a:p>
          <a:p>
            <a:r>
              <a:rPr lang="en-US" dirty="0" smtClean="0"/>
              <a:t>HIPAA-compliant </a:t>
            </a:r>
            <a:r>
              <a:rPr lang="en-US" dirty="0" err="1" smtClean="0"/>
              <a:t>Wifi</a:t>
            </a:r>
            <a:r>
              <a:rPr lang="en-US" dirty="0" smtClean="0"/>
              <a:t> satisfies Administrative (office processes and policies), Physical (hardware) and Technical (securing WLAN traffic) Requirements.</a:t>
            </a:r>
          </a:p>
          <a:p>
            <a:r>
              <a:rPr lang="en-US" dirty="0"/>
              <a:t>Bluetooth </a:t>
            </a:r>
            <a:r>
              <a:rPr lang="en-US" dirty="0" smtClean="0"/>
              <a:t>Security: Provides 128-bit </a:t>
            </a:r>
            <a:r>
              <a:rPr lang="en-US" dirty="0"/>
              <a:t>SAFER+ encryption and </a:t>
            </a:r>
            <a:r>
              <a:rPr lang="en-US" dirty="0" smtClean="0"/>
              <a:t>authentication. Controllable </a:t>
            </a:r>
            <a:r>
              <a:rPr lang="en-US" dirty="0"/>
              <a:t>discovery and </a:t>
            </a:r>
            <a:r>
              <a:rPr lang="en-US" dirty="0" err="1"/>
              <a:t>connectability</a:t>
            </a:r>
            <a:r>
              <a:rPr lang="en-US" dirty="0"/>
              <a:t>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823810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Objectives: Bluetooth 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Encryption</a:t>
            </a:r>
          </a:p>
          <a:p>
            <a:r>
              <a:rPr lang="en-US" dirty="0" smtClean="0"/>
              <a:t>HIPAA-compliant </a:t>
            </a:r>
            <a:r>
              <a:rPr lang="en-US" dirty="0" err="1" smtClean="0"/>
              <a:t>Wifi</a:t>
            </a:r>
            <a:r>
              <a:rPr lang="en-US" dirty="0" smtClean="0"/>
              <a:t> satisfies Administrative (office processes and policies), Physical (hardware) and Technical (securing WLAN traffic) Requirements.</a:t>
            </a:r>
          </a:p>
          <a:p>
            <a:r>
              <a:rPr lang="en-US" dirty="0">
                <a:ln>
                  <a:solidFill>
                    <a:schemeClr val="accent6"/>
                  </a:solidFill>
                </a:ln>
              </a:rPr>
              <a:t>Bluetooth </a:t>
            </a:r>
            <a:r>
              <a:rPr lang="en-US" dirty="0" smtClean="0"/>
              <a:t>Security: Provides 128-bit </a:t>
            </a:r>
            <a:r>
              <a:rPr lang="en-US" dirty="0"/>
              <a:t>SAFER+ encryption and </a:t>
            </a:r>
            <a:r>
              <a:rPr lang="en-US" dirty="0" smtClean="0"/>
              <a:t>authentication. Controllable </a:t>
            </a:r>
            <a:r>
              <a:rPr lang="en-US" dirty="0"/>
              <a:t>discovery and </a:t>
            </a:r>
            <a:r>
              <a:rPr lang="en-US" dirty="0" err="1"/>
              <a:t>connectability</a:t>
            </a:r>
            <a:r>
              <a:rPr lang="en-US" dirty="0"/>
              <a:t>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204035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="" xmlns:a16="http://schemas.microsoft.com/office/drawing/2014/main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CAD Modeling: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C79F672-6D1C-454C-B53B-CD57A4BE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33" y="1690688"/>
            <a:ext cx="6079689" cy="4514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92337" y="968489"/>
            <a:ext cx="5599663" cy="1444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 smtClean="0">
                <a:solidFill>
                  <a:schemeClr val="tx1"/>
                </a:solidFill>
              </a:rPr>
              <a:t>- </a:t>
            </a:r>
            <a:r>
              <a:rPr lang="en-US" sz="3600" smtClean="0">
                <a:solidFill>
                  <a:schemeClr val="tx1"/>
                </a:solidFill>
              </a:rPr>
              <a:t>No longer detachable</a:t>
            </a:r>
            <a:endParaRPr lang="en-US" sz="3600" dirty="0" smtClean="0">
              <a:solidFill>
                <a:schemeClr val="tx1"/>
              </a:solidFill>
            </a:endParaRPr>
          </a:p>
          <a:p>
            <a:r>
              <a:rPr lang="en-US" sz="3600" dirty="0" smtClean="0">
                <a:solidFill>
                  <a:schemeClr val="tx1"/>
                </a:solidFill>
              </a:rPr>
              <a:t>- Flexible clamp- gooseneck: </a:t>
            </a:r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894" y="2412886"/>
            <a:ext cx="3781259" cy="379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1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CAD model of potential servomotor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9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867D4867-5BA7-4462-B2F6-A23F4A622A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20553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09288F-3456-4192-913B-183A504E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haroni"/>
                <a:cs typeface="Aharoni"/>
              </a:rPr>
              <a:t>Clinical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872C145-CB30-4FC5-A7EB-0B9AB0B8B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907313" cy="34156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Stroke patients: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Paralysis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Visual impairments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Speech impairments 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Cognitive impairments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cs typeface="Calibri"/>
              </a:rPr>
              <a:t>How can these patients contact nurses?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4" name="Picture 4" descr="A picture containing person, standing, clothing&#10;&#10;Description generated with high confidence">
            <a:extLst>
              <a:ext uri="{FF2B5EF4-FFF2-40B4-BE49-F238E27FC236}">
                <a16:creationId xmlns:a16="http://schemas.microsoft.com/office/drawing/2014/main" xmlns="" id="{FC50DB67-E9DB-48F5-BF8B-449C9667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243" y="3481271"/>
            <a:ext cx="6664195" cy="3751142"/>
          </a:xfrm>
          <a:prstGeom prst="rect">
            <a:avLst/>
          </a:prstGeom>
        </p:spPr>
      </p:pic>
      <p:pic>
        <p:nvPicPr>
          <p:cNvPr id="5" name="Picture 5" descr="A group of people looking at each other&#10;&#10;Description generated with high confidence">
            <a:extLst>
              <a:ext uri="{FF2B5EF4-FFF2-40B4-BE49-F238E27FC236}">
                <a16:creationId xmlns:a16="http://schemas.microsoft.com/office/drawing/2014/main" xmlns="" id="{2790A5BC-1B24-4600-A53C-912C0EEEE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01" y="-3291"/>
            <a:ext cx="6664293" cy="348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* </a:t>
            </a:r>
            <a:r>
              <a:rPr lang="en-US" dirty="0" smtClean="0"/>
              <a:t>Use a Bluetooth board to connect reliably to Grove IR sensor </a:t>
            </a:r>
          </a:p>
          <a:p>
            <a:r>
              <a:rPr lang="en-US" dirty="0" smtClean="0"/>
              <a:t>Determine most effect text notification mechanism </a:t>
            </a:r>
          </a:p>
          <a:p>
            <a:r>
              <a:rPr lang="en-US" dirty="0" smtClean="0"/>
              <a:t>Finalizing servomotor</a:t>
            </a:r>
          </a:p>
          <a:p>
            <a:r>
              <a:rPr lang="en-US" dirty="0" smtClean="0"/>
              <a:t>Electrical and Mechanical CAD </a:t>
            </a:r>
          </a:p>
          <a:p>
            <a:r>
              <a:rPr lang="en-US" dirty="0" smtClean="0"/>
              <a:t>Have a working prototype to implement and test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8E5877-783F-4555-B1FC-AA922FBC1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66" y="320610"/>
            <a:ext cx="7524715" cy="1558562"/>
          </a:xfrm>
        </p:spPr>
        <p:txBody>
          <a:bodyPr>
            <a:normAutofit/>
          </a:bodyPr>
          <a:lstStyle/>
          <a:p>
            <a:pPr algn="ctr"/>
            <a:r>
              <a:rPr lang="en-US" sz="4200" b="1" dirty="0">
                <a:solidFill>
                  <a:schemeClr val="bg1"/>
                </a:solidFill>
                <a:latin typeface="Aharoni"/>
                <a:cs typeface="Aharoni"/>
              </a:rPr>
              <a:t>DUKE NEUROCRITICAL UNIT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C99A8FB7-A79B-4BC9-9D56-B79587F6AA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B23893E2-3349-46D7-A7AA-B9E447957F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2B7592FE-10D1-4664-B623-353F47C8DF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A close up of a mouse&#10;&#10;Description generated with high confidence">
            <a:extLst>
              <a:ext uri="{FF2B5EF4-FFF2-40B4-BE49-F238E27FC236}">
                <a16:creationId xmlns:a16="http://schemas.microsoft.com/office/drawing/2014/main" xmlns="" id="{06CB8155-0FD0-4782-9E49-593DAD133F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95" r="-4" b="12134"/>
          <a:stretch/>
        </p:blipFill>
        <p:spPr>
          <a:xfrm>
            <a:off x="9053088" y="4197205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  <p:pic>
        <p:nvPicPr>
          <p:cNvPr id="7" name="Picture 8" descr="A picture containing remote, indoor, controller, game&#10;&#10;Description generated with very high confidence">
            <a:extLst>
              <a:ext uri="{FF2B5EF4-FFF2-40B4-BE49-F238E27FC236}">
                <a16:creationId xmlns:a16="http://schemas.microsoft.com/office/drawing/2014/main" xmlns="" id="{B3068AB5-8661-47C7-828B-998C74224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74719" y="-1268751"/>
            <a:ext cx="4725306" cy="4734378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8D1E488D-1E87-41EE-924D-D3D4B255D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322" y="2803979"/>
            <a:ext cx="2585356" cy="257084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xmlns="" id="{46BBF4BE-C846-4055-9C7F-D7A225DEFD57}"/>
              </a:ext>
            </a:extLst>
          </p:cNvPr>
          <p:cNvSpPr txBox="1">
            <a:spLocks/>
          </p:cNvSpPr>
          <p:nvPr/>
        </p:nvSpPr>
        <p:spPr>
          <a:xfrm>
            <a:off x="-67520" y="1400218"/>
            <a:ext cx="5071802" cy="1340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cs typeface="Calibri"/>
              </a:rPr>
              <a:t>Major Problems:</a:t>
            </a:r>
            <a:endParaRPr lang="en-US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D56706C-EDC0-4997-BB1C-B3E8CAFB5704}"/>
              </a:ext>
            </a:extLst>
          </p:cNvPr>
          <p:cNvSpPr txBox="1"/>
          <p:nvPr/>
        </p:nvSpPr>
        <p:spPr>
          <a:xfrm>
            <a:off x="1574800" y="3145971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E5F979A-02AA-45E9-836D-8C104D31FB69}"/>
              </a:ext>
            </a:extLst>
          </p:cNvPr>
          <p:cNvSpPr/>
          <p:nvPr/>
        </p:nvSpPr>
        <p:spPr>
          <a:xfrm>
            <a:off x="522515" y="2644072"/>
            <a:ext cx="4847770" cy="333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Too sensitive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Not plugged in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>
                <a:cs typeface="Calibri"/>
              </a:rPr>
              <a:t>No feedback</a:t>
            </a:r>
          </a:p>
        </p:txBody>
      </p:sp>
    </p:spTree>
    <p:extLst>
      <p:ext uri="{BB962C8B-B14F-4D97-AF65-F5344CB8AC3E}">
        <p14:creationId xmlns:p14="http://schemas.microsoft.com/office/powerpoint/2010/main" val="50345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2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4C9E318-5198-48F9-91B7-3E597EA3725B}"/>
              </a:ext>
            </a:extLst>
          </p:cNvPr>
          <p:cNvSpPr/>
          <p:nvPr/>
        </p:nvSpPr>
        <p:spPr>
          <a:xfrm>
            <a:off x="5673079" y="-222964"/>
            <a:ext cx="8501973" cy="71887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3631E6-2E5C-434F-A9D9-FFF9A2D1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74" y="2821359"/>
            <a:ext cx="3965643" cy="1325563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/>
            </a:r>
            <a:br>
              <a:rPr lang="en-US" sz="3600" dirty="0">
                <a:cs typeface="Calibri Light"/>
              </a:rPr>
            </a:br>
            <a:endParaRPr lang="en-US" dirty="0"/>
          </a:p>
        </p:txBody>
      </p:sp>
      <p:pic>
        <p:nvPicPr>
          <p:cNvPr id="4" name="Picture 4" descr="A picture containing person, indoor, wall, woman&#10;&#10;Description generated with very high confidence">
            <a:extLst>
              <a:ext uri="{FF2B5EF4-FFF2-40B4-BE49-F238E27FC236}">
                <a16:creationId xmlns:a16="http://schemas.microsoft.com/office/drawing/2014/main" xmlns="" id="{4D4E7DBC-92CC-40BB-809E-CCFE6D717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05309" y="599014"/>
            <a:ext cx="8323362" cy="55510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0DF91D5-7E97-4DAC-8BEB-7039F4DBA42C}"/>
              </a:ext>
            </a:extLst>
          </p:cNvPr>
          <p:cNvSpPr/>
          <p:nvPr/>
        </p:nvSpPr>
        <p:spPr>
          <a:xfrm>
            <a:off x="1635714" y="264346"/>
            <a:ext cx="2422187" cy="9468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NEED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74AF573B-6E08-4BDB-AB21-64D6AE5A234F}"/>
              </a:ext>
            </a:extLst>
          </p:cNvPr>
          <p:cNvSpPr/>
          <p:nvPr/>
        </p:nvSpPr>
        <p:spPr>
          <a:xfrm>
            <a:off x="213313" y="982801"/>
            <a:ext cx="5027501" cy="2383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Calibri"/>
              </a:rPr>
              <a:t>A way to address </a:t>
            </a:r>
            <a:r>
              <a:rPr lang="en-US" sz="3200" b="1">
                <a:cs typeface="Calibri"/>
              </a:rPr>
              <a:t>inadequate patient-to-nurse communication in </a:t>
            </a:r>
            <a:r>
              <a:rPr lang="en-US" sz="3200" b="1" dirty="0">
                <a:cs typeface="Calibri"/>
              </a:rPr>
              <a:t>patients with limited hand mobility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CB6EEFE-EB94-4DF5-B62B-1E7F31428723}"/>
              </a:ext>
            </a:extLst>
          </p:cNvPr>
          <p:cNvSpPr/>
          <p:nvPr/>
        </p:nvSpPr>
        <p:spPr>
          <a:xfrm>
            <a:off x="213313" y="4139660"/>
            <a:ext cx="5085557" cy="223859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Increases accessibility to assistance</a:t>
            </a:r>
          </a:p>
          <a:p>
            <a:pPr marL="457200" indent="-457200" algn="ctr">
              <a:buFont typeface="Arial"/>
              <a:buChar char="•"/>
            </a:pPr>
            <a:r>
              <a:rPr lang="en-US" sz="3200" b="1" dirty="0">
                <a:cs typeface="Calibri"/>
              </a:rPr>
              <a:t>Reduces the amount of false alerts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3631746-3AD1-4D01-99D5-38134327E044}"/>
              </a:ext>
            </a:extLst>
          </p:cNvPr>
          <p:cNvSpPr/>
          <p:nvPr/>
        </p:nvSpPr>
        <p:spPr>
          <a:xfrm>
            <a:off x="1258342" y="3446149"/>
            <a:ext cx="3452701" cy="6420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haroni"/>
                <a:cs typeface="Aharoni"/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2986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9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5702652" y="1514954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Sensor-based- must </a:t>
            </a:r>
            <a:r>
              <a:rPr lang="en-US" sz="2800" dirty="0">
                <a:solidFill>
                  <a:schemeClr val="accent1"/>
                </a:solidFill>
                <a:cs typeface="Calibri"/>
              </a:rPr>
              <a:t>rest hand for 5 seconds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561D47-84C8-448B-A046-0AC11F9AC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165" y="269132"/>
            <a:ext cx="10515600" cy="1325563"/>
          </a:xfrm>
        </p:spPr>
        <p:txBody>
          <a:bodyPr/>
          <a:lstStyle/>
          <a:p>
            <a:r>
              <a:rPr lang="en-US" b="1" dirty="0">
                <a:latin typeface="Aharoni"/>
                <a:cs typeface="Aharoni"/>
              </a:rPr>
              <a:t>OUR SOLUTION </a:t>
            </a:r>
          </a:p>
        </p:txBody>
      </p:sp>
      <p:pic>
        <p:nvPicPr>
          <p:cNvPr id="4" name="Picture 4" descr="A close up of a car&#10;&#10;Description generated with high confidence">
            <a:extLst>
              <a:ext uri="{FF2B5EF4-FFF2-40B4-BE49-F238E27FC236}">
                <a16:creationId xmlns:a16="http://schemas.microsoft.com/office/drawing/2014/main" xmlns="" id="{C553F545-0AC5-4284-8816-22A7480BC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3978" y="479305"/>
            <a:ext cx="3205250" cy="3205250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xmlns="" id="{44DD8E9D-4728-4B11-A3D8-25FCD49A41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310" r="-391" b="28767"/>
          <a:stretch/>
        </p:blipFill>
        <p:spPr>
          <a:xfrm>
            <a:off x="858671" y="1795605"/>
            <a:ext cx="1755863" cy="64310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455891" y="1514954"/>
            <a:ext cx="2086006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02652" y="2840517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Immediate wireless alert to nurse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19605" y="2840517"/>
            <a:ext cx="2122292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Quick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702652" y="4166080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Light and vibration feedback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34119" y="4166080"/>
            <a:ext cx="2107778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Accurate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702652" y="5491643"/>
            <a:ext cx="6218780" cy="12044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1"/>
                </a:solidFill>
                <a:cs typeface="Calibri"/>
              </a:rPr>
              <a:t>Flexible cord to attach to bedside</a:t>
            </a:r>
            <a:endParaRPr lang="en-US" sz="2800" dirty="0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426862" y="5491643"/>
            <a:ext cx="2115035" cy="120440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Accessible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9" descr="A picture containing text&#10;&#10;Description generated with high confidence">
            <a:extLst>
              <a:ext uri="{FF2B5EF4-FFF2-40B4-BE49-F238E27FC236}">
                <a16:creationId xmlns:a16="http://schemas.microsoft.com/office/drawing/2014/main" xmlns="" id="{91F093F2-B6DB-49DE-BFB7-FD4756771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141" y="3680995"/>
            <a:ext cx="3051509" cy="279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487488"/>
            <a:ext cx="9398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Time it takes patient to find and use the device</a:t>
            </a:r>
          </a:p>
          <a:p>
            <a:r>
              <a:rPr lang="en-US" sz="3200" dirty="0"/>
              <a:t>Percentage of false positives</a:t>
            </a:r>
          </a:p>
          <a:p>
            <a:r>
              <a:rPr lang="en-US" sz="3200" dirty="0"/>
              <a:t>Wires from device to power</a:t>
            </a:r>
          </a:p>
          <a:p>
            <a:r>
              <a:rPr lang="en-US" sz="3200" dirty="0"/>
              <a:t>Number of different settings/modes to adapt to varying hand dexterities</a:t>
            </a:r>
          </a:p>
          <a:p>
            <a:r>
              <a:rPr lang="en-US" sz="3200" dirty="0"/>
              <a:t>Transmission Range</a:t>
            </a:r>
          </a:p>
          <a:p>
            <a:r>
              <a:rPr lang="en-US" sz="3200" dirty="0"/>
              <a:t>Battery Life</a:t>
            </a:r>
          </a:p>
          <a:p>
            <a:r>
              <a:rPr lang="en-US" sz="3200" dirty="0"/>
              <a:t>Water Resistance</a:t>
            </a:r>
          </a:p>
          <a:p>
            <a:r>
              <a:rPr lang="en-US" sz="3200" dirty="0"/>
              <a:t>Cost of Device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Weight of Device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1682" y="643467"/>
            <a:ext cx="12203681" cy="7448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75DA6156-484D-754E-9D12-44FA1F4A06EB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Objectives: Battery v Main Wall Power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8" y="1924334"/>
            <a:ext cx="11840084" cy="28687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08" y="4978400"/>
            <a:ext cx="10424160" cy="137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610</Words>
  <Application>Microsoft Macintosh PowerPoint</Application>
  <PresentationFormat>Widescreen</PresentationFormat>
  <Paragraphs>105</Paragraphs>
  <Slides>20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Aharoni</vt:lpstr>
      <vt:lpstr>Calibri</vt:lpstr>
      <vt:lpstr>Calibri Light</vt:lpstr>
      <vt:lpstr>Arial</vt:lpstr>
      <vt:lpstr>Office Theme</vt:lpstr>
      <vt:lpstr>MediCall</vt:lpstr>
      <vt:lpstr>Clinical Need</vt:lpstr>
      <vt:lpstr>DUKE NEUROCRITICAL UNIT</vt:lpstr>
      <vt:lpstr> </vt:lpstr>
      <vt:lpstr>OUR SOLUTION </vt:lpstr>
      <vt:lpstr>Specifications</vt:lpstr>
      <vt:lpstr>Objectives: Functional Decomposition</vt:lpstr>
      <vt:lpstr>PowerPoint Presentation</vt:lpstr>
      <vt:lpstr>Objectives: User Alert</vt:lpstr>
      <vt:lpstr>Objectives: Nurse Alert</vt:lpstr>
      <vt:lpstr>Objectives: User Input</vt:lpstr>
      <vt:lpstr>Objectives: Bluetooth and Wifi Regulations</vt:lpstr>
      <vt:lpstr>Objectives: Bluetooth and Wifi Regulations</vt:lpstr>
      <vt:lpstr>Objectives: Bluetooth and Wifi Regulations</vt:lpstr>
      <vt:lpstr>Prototyping Objectives: Code Block Diagram</vt:lpstr>
      <vt:lpstr>Prototyping Objectives: Working Device</vt:lpstr>
      <vt:lpstr>Prototyping Objectives: Drawings</vt:lpstr>
      <vt:lpstr>CAD Modeling: </vt:lpstr>
      <vt:lpstr>CAD model of potential servomotor</vt:lpstr>
      <vt:lpstr>Future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Lizbeth Leapo</cp:lastModifiedBy>
  <cp:revision>25</cp:revision>
  <dcterms:created xsi:type="dcterms:W3CDTF">2018-12-02T23:45:43Z</dcterms:created>
  <dcterms:modified xsi:type="dcterms:W3CDTF">2018-12-07T01:02:00Z</dcterms:modified>
</cp:coreProperties>
</file>

<file path=docProps/thumbnail.jpeg>
</file>